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0"/>
  </p:notesMasterIdLst>
  <p:sldIdLst>
    <p:sldId id="259" r:id="rId5"/>
    <p:sldId id="260" r:id="rId6"/>
    <p:sldId id="261" r:id="rId7"/>
    <p:sldId id="262" r:id="rId8"/>
    <p:sldId id="263" r:id="rId9"/>
    <p:sldId id="266" r:id="rId10"/>
    <p:sldId id="271" r:id="rId11"/>
    <p:sldId id="268" r:id="rId12"/>
    <p:sldId id="264" r:id="rId13"/>
    <p:sldId id="265" r:id="rId14"/>
    <p:sldId id="267" r:id="rId15"/>
    <p:sldId id="269" r:id="rId16"/>
    <p:sldId id="270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B987B-6643-43AA-9B56-509B80CCD0F3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D42F3-CDD5-4B19-B3DB-7C5223465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48-46FB-4B21-86CC-193094DCEFA0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CC9A-5A1F-4B55-A065-BB4E65346D4D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D0E3-2BD6-4254-82D0-8E1441667E33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CEC5-CE1B-4617-82D6-65BD0F5B07A5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11BD-7957-4CF3-8BCA-9A385F7F00A0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1E35-9E29-4BA2-8650-B8DF2FB8418A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36BE-4641-4FC6-BB34-6A020DAA3E16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94D2-0D2E-4C87-8168-ED920BF6FA52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52E-F5CF-4AEE-8E73-07BBAD90892A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BE78-9AC4-4210-8A68-53918CCA97CC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F09E-DD05-437F-9F41-BFC11A888A78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3E312BF-6E7B-46F2-B83A-98982FB970FA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venimentulistoric.ro/barajul-de-la-aswan-mandria-egiptului-e-sarbatorit-pe-21-iuli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27339" y="2282700"/>
            <a:ext cx="600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Hidrografia Africii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6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640" y="1033684"/>
            <a:ext cx="4633218" cy="3446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84901" y="162899"/>
            <a:ext cx="49778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o-RO" sz="4000" b="1" cap="none" spc="0" dirty="0" smtClean="0">
                <a:ln/>
                <a:solidFill>
                  <a:schemeClr val="accent3"/>
                </a:solidFill>
                <a:effectLst/>
              </a:rPr>
              <a:t>CASCADA TUGELA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194" name="Picture 2" descr="Tugela Falls - Kids | Britannica Kids | Homework Hel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247" y="0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55880" y="5577840"/>
            <a:ext cx="10292869" cy="1005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Tugela Falls </a:t>
            </a:r>
            <a:r>
              <a:rPr lang="en-US" sz="2400" dirty="0" err="1">
                <a:solidFill>
                  <a:schemeClr val="tx1"/>
                </a:solidFill>
              </a:rPr>
              <a:t>este</a:t>
            </a:r>
            <a:r>
              <a:rPr lang="en-US" sz="2400" dirty="0">
                <a:solidFill>
                  <a:schemeClr val="tx1"/>
                </a:solidFill>
              </a:rPr>
              <a:t> un complex de cascade </a:t>
            </a:r>
            <a:r>
              <a:rPr lang="en-US" sz="2400" dirty="0" err="1">
                <a:solidFill>
                  <a:schemeClr val="tx1"/>
                </a:solidFill>
              </a:rPr>
              <a:t>sezoniere</a:t>
            </a:r>
            <a:r>
              <a:rPr lang="en-US" sz="2400" dirty="0">
                <a:solidFill>
                  <a:schemeClr val="tx1"/>
                </a:solidFill>
              </a:rPr>
              <a:t> situate </a:t>
            </a:r>
            <a:r>
              <a:rPr lang="en-US" sz="2400" dirty="0" err="1">
                <a:solidFill>
                  <a:schemeClr val="tx1"/>
                </a:solidFill>
              </a:rPr>
              <a:t>în</a:t>
            </a:r>
            <a:r>
              <a:rPr lang="en-US" sz="2400" dirty="0">
                <a:solidFill>
                  <a:schemeClr val="tx1"/>
                </a:solidFill>
              </a:rPr>
              <a:t> Drakensberg din </a:t>
            </a:r>
            <a:r>
              <a:rPr lang="en-US" sz="2400" dirty="0" err="1">
                <a:solidFill>
                  <a:schemeClr val="tx1"/>
                </a:solidFill>
              </a:rPr>
              <a:t>Parcul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Național</a:t>
            </a:r>
            <a:r>
              <a:rPr lang="en-US" sz="2400" dirty="0">
                <a:solidFill>
                  <a:schemeClr val="tx1"/>
                </a:solidFill>
              </a:rPr>
              <a:t> Royal Natal din </a:t>
            </a:r>
            <a:r>
              <a:rPr lang="en-US" sz="2400" dirty="0" err="1">
                <a:solidFill>
                  <a:schemeClr val="tx1"/>
                </a:solidFill>
              </a:rPr>
              <a:t>provincia</a:t>
            </a:r>
            <a:r>
              <a:rPr lang="en-US" sz="2400" dirty="0">
                <a:solidFill>
                  <a:schemeClr val="tx1"/>
                </a:solidFill>
              </a:rPr>
              <a:t> KwaZulu-Natal, </a:t>
            </a:r>
            <a:r>
              <a:rPr lang="en-US" sz="2400" dirty="0" err="1">
                <a:solidFill>
                  <a:schemeClr val="tx1"/>
                </a:solidFill>
              </a:rPr>
              <a:t>Republica</a:t>
            </a:r>
            <a:r>
              <a:rPr lang="en-US" sz="2400" dirty="0">
                <a:solidFill>
                  <a:schemeClr val="tx1"/>
                </a:solidFill>
              </a:rPr>
              <a:t> Africa de </a:t>
            </a:r>
            <a:r>
              <a:rPr lang="en-US" sz="2400" dirty="0" err="1">
                <a:solidFill>
                  <a:schemeClr val="tx1"/>
                </a:solidFill>
              </a:rPr>
              <a:t>Sud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46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ctangle 1"/>
          <p:cNvSpPr/>
          <p:nvPr/>
        </p:nvSpPr>
        <p:spPr>
          <a:xfrm>
            <a:off x="858344" y="-108196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o-RO" sz="5400" b="1" dirty="0" smtClean="0">
                <a:ln/>
                <a:solidFill>
                  <a:schemeClr val="accent3"/>
                </a:solidFill>
              </a:rPr>
              <a:t>LACURILE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38175" y="669349"/>
            <a:ext cx="6761618" cy="3148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 smtClean="0">
                <a:solidFill>
                  <a:schemeClr val="tx1"/>
                </a:solidFill>
              </a:rPr>
              <a:t>Cele mai multe sunt lacuri de apă dulce, de origine tectonică.</a:t>
            </a:r>
          </a:p>
          <a:p>
            <a:r>
              <a:rPr lang="ro-RO" sz="2000" i="1" dirty="0" smtClean="0">
                <a:solidFill>
                  <a:srgbClr val="7030A0"/>
                </a:solidFill>
              </a:rPr>
              <a:t>Lacuri tectonice:</a:t>
            </a:r>
            <a:r>
              <a:rPr lang="ro-RO" sz="2000" dirty="0" smtClean="0">
                <a:solidFill>
                  <a:schemeClr val="tx1"/>
                </a:solidFill>
              </a:rPr>
              <a:t>L. Victoria, Tanganyika, Albert, Edward, Kivu, Turkana, Ciad)</a:t>
            </a:r>
          </a:p>
          <a:p>
            <a:r>
              <a:rPr lang="ro-RO" sz="2000" i="1" dirty="0" smtClean="0">
                <a:solidFill>
                  <a:srgbClr val="7030A0"/>
                </a:solidFill>
              </a:rPr>
              <a:t>Lacuri sărate</a:t>
            </a:r>
            <a:r>
              <a:rPr lang="ro-RO" sz="2000" dirty="0" smtClean="0">
                <a:solidFill>
                  <a:schemeClr val="tx1"/>
                </a:solidFill>
              </a:rPr>
              <a:t>: șoturile din Sahara</a:t>
            </a:r>
          </a:p>
          <a:p>
            <a:r>
              <a:rPr lang="ro-RO" sz="2000" i="1" dirty="0" smtClean="0">
                <a:solidFill>
                  <a:srgbClr val="7030A0"/>
                </a:solidFill>
              </a:rPr>
              <a:t>Lac vulcanic</a:t>
            </a:r>
            <a:r>
              <a:rPr lang="ro-RO" sz="2000" dirty="0" smtClean="0">
                <a:solidFill>
                  <a:schemeClr val="tx1"/>
                </a:solidFill>
              </a:rPr>
              <a:t>: Assal</a:t>
            </a:r>
          </a:p>
          <a:p>
            <a:r>
              <a:rPr lang="ro-RO" sz="2000" i="1" dirty="0" smtClean="0">
                <a:solidFill>
                  <a:srgbClr val="7030A0"/>
                </a:solidFill>
              </a:rPr>
              <a:t>Lacuri de acumulare/hidroenergetice: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o-RO" sz="2000" dirty="0" smtClean="0">
                <a:solidFill>
                  <a:schemeClr val="tx1"/>
                </a:solidFill>
              </a:rPr>
              <a:t>Nasser pe Nil, în spatele barajului de la Assuan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o-RO" sz="2000" dirty="0" smtClean="0">
                <a:solidFill>
                  <a:schemeClr val="tx1"/>
                </a:solidFill>
              </a:rPr>
              <a:t>Volta pe Volta, în spatele barajului Akosombo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o-RO" sz="2000" dirty="0" smtClean="0">
                <a:solidFill>
                  <a:schemeClr val="tx1"/>
                </a:solidFill>
              </a:rPr>
              <a:t>Kariba, Cahora, Bassa pe Zambezi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1785" y="5971402"/>
            <a:ext cx="5104367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/>
              <a:t>Este alimentat atât de izvoare sărate cât și de apele mării, lucru care a determinat o salinitate de 370g/l</a:t>
            </a:r>
            <a:endParaRPr lang="en-US" dirty="0"/>
          </a:p>
        </p:txBody>
      </p:sp>
      <p:pic>
        <p:nvPicPr>
          <p:cNvPr id="7170" name="Picture 2" descr="Lake Assal (Djibouti) - 2021 All You Need to Know BEFORE You Go (with  Photos) - Tripadvi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28" y="3854230"/>
            <a:ext cx="4386565" cy="208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75572" y="5370964"/>
            <a:ext cx="44507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600" b="1" cap="none" spc="0" dirty="0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L. Assal, în Djibouti</a:t>
            </a:r>
            <a:endParaRPr lang="en-US" sz="3600" b="1" cap="none" spc="0" dirty="0">
              <a:ln/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7172" name="Picture 4" descr="African Great Lakes. Political Map With Capitals, Borders, Important..  Royalty Free Cliparts, Vectors, And Stock Illustration. Image 95158012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63" y="-24059"/>
            <a:ext cx="4846161" cy="63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109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48" name="Picture 4" descr="IPCC Regional Impacts - Everything Conn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19" y="1606732"/>
            <a:ext cx="4099082" cy="24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962042" y="117566"/>
            <a:ext cx="4140925" cy="1489166"/>
          </a:xfrm>
          <a:prstGeom prst="cloudCallout">
            <a:avLst>
              <a:gd name="adj1" fmla="val 43520"/>
              <a:gd name="adj2" fmla="val 51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 smtClean="0">
                <a:solidFill>
                  <a:srgbClr val="7030A0"/>
                </a:solidFill>
              </a:rPr>
              <a:t>Lacul Ciad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6150" name="Picture 6" descr="Lake Chad: A Climate of Frag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79" y="117566"/>
            <a:ext cx="3854722" cy="2283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07761" y="4272678"/>
            <a:ext cx="11184239" cy="24808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07761" y="4506420"/>
            <a:ext cx="1143133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Situat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centrul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Depresiunii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Ciad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un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bazin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vast din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centrul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Africii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kumimoji="0" lang="ro-RO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locul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care se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întâlnesc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granițele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4 state: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Ciad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Camerun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Nigeria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și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Niger.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Nivelul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apelor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ridicat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decembrie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și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ianuarie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și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scăzut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iulie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o-RO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Lacul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pierde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 mare parte din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infiltrație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sol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și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evaporare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sub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soarele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african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fierbinte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kumimoji="0" lang="ro-RO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ultimele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decenii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datorită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încălzirii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globale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climei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volumul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Lacului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Ciad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scăzut.Lacul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și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redus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o-RO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atât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suprafața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și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adâncimea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prezent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adâncimea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4 m,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iar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maxima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10 m.</a:t>
            </a:r>
            <a:endParaRPr kumimoji="0" lang="ro-RO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Lacului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Ciad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provine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proporție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90% din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râul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Chari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și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doar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proporție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10% direct din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precipitații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53" name="Picture 9" descr="Lacul Ciad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309" y="2414537"/>
            <a:ext cx="2900952" cy="178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0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ounded Rectangular Callout 1"/>
          <p:cNvSpPr/>
          <p:nvPr/>
        </p:nvSpPr>
        <p:spPr>
          <a:xfrm>
            <a:off x="1007761" y="326571"/>
            <a:ext cx="7496159" cy="19202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400" dirty="0" smtClean="0">
                <a:solidFill>
                  <a:schemeClr val="tx1"/>
                </a:solidFill>
              </a:rPr>
              <a:t>Analizează tabelul și identifică :</a:t>
            </a:r>
          </a:p>
          <a:p>
            <a:r>
              <a:rPr lang="ro-RO" sz="2400" i="1" dirty="0" smtClean="0">
                <a:solidFill>
                  <a:srgbClr val="7030A0"/>
                </a:solidFill>
              </a:rPr>
              <a:t>Primele 3 lacuri ca suprafață:</a:t>
            </a:r>
          </a:p>
          <a:p>
            <a:r>
              <a:rPr lang="ro-RO" sz="2400" i="1" dirty="0" smtClean="0">
                <a:solidFill>
                  <a:srgbClr val="7030A0"/>
                </a:solidFill>
              </a:rPr>
              <a:t>Primele 3 lacuri ca adâncime:</a:t>
            </a:r>
            <a:endParaRPr lang="en-US" sz="2400" i="1" dirty="0">
              <a:solidFill>
                <a:srgbClr val="7030A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977653"/>
              </p:ext>
            </p:extLst>
          </p:nvPr>
        </p:nvGraphicFramePr>
        <p:xfrm>
          <a:off x="1699748" y="2573382"/>
          <a:ext cx="858072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829">
                  <a:extLst>
                    <a:ext uri="{9D8B030D-6E8A-4147-A177-3AD203B41FA5}">
                      <a16:colId xmlns:a16="http://schemas.microsoft.com/office/drawing/2014/main" val="4119807422"/>
                    </a:ext>
                  </a:extLst>
                </a:gridCol>
                <a:gridCol w="2785669">
                  <a:extLst>
                    <a:ext uri="{9D8B030D-6E8A-4147-A177-3AD203B41FA5}">
                      <a16:colId xmlns:a16="http://schemas.microsoft.com/office/drawing/2014/main" val="761004389"/>
                    </a:ext>
                  </a:extLst>
                </a:gridCol>
                <a:gridCol w="2631042">
                  <a:extLst>
                    <a:ext uri="{9D8B030D-6E8A-4147-A177-3AD203B41FA5}">
                      <a16:colId xmlns:a16="http://schemas.microsoft.com/office/drawing/2014/main" val="1566383179"/>
                    </a:ext>
                  </a:extLst>
                </a:gridCol>
                <a:gridCol w="2145180">
                  <a:extLst>
                    <a:ext uri="{9D8B030D-6E8A-4147-A177-3AD203B41FA5}">
                      <a16:colId xmlns:a16="http://schemas.microsoft.com/office/drawing/2014/main" val="3420762631"/>
                    </a:ext>
                  </a:extLst>
                </a:gridCol>
              </a:tblGrid>
              <a:tr h="365851">
                <a:tc>
                  <a:txBody>
                    <a:bodyPr/>
                    <a:lstStyle/>
                    <a:p>
                      <a:r>
                        <a:rPr lang="ro-RO" sz="2000" dirty="0" smtClean="0">
                          <a:solidFill>
                            <a:schemeClr val="tx1"/>
                          </a:solidFill>
                        </a:rPr>
                        <a:t>Nr.crt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>
                          <a:solidFill>
                            <a:schemeClr val="tx1"/>
                          </a:solidFill>
                        </a:rPr>
                        <a:t>Lacul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>
                          <a:solidFill>
                            <a:schemeClr val="tx1"/>
                          </a:solidFill>
                        </a:rPr>
                        <a:t>Suprafața</a:t>
                      </a:r>
                      <a:r>
                        <a:rPr lang="ro-RO" sz="2000" baseline="0" dirty="0" smtClean="0">
                          <a:solidFill>
                            <a:schemeClr val="tx1"/>
                          </a:solidFill>
                        </a:rPr>
                        <a:t> (km²)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>
                          <a:solidFill>
                            <a:schemeClr val="tx1"/>
                          </a:solidFill>
                        </a:rPr>
                        <a:t>Adâncimea</a:t>
                      </a:r>
                      <a:r>
                        <a:rPr lang="ro-RO" sz="2000" baseline="0" dirty="0" smtClean="0">
                          <a:solidFill>
                            <a:schemeClr val="tx1"/>
                          </a:solidFill>
                        </a:rPr>
                        <a:t> maximă (m)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509171"/>
                  </a:ext>
                </a:extLst>
              </a:tr>
              <a:tr h="365851"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Albert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5300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58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993849"/>
                  </a:ext>
                </a:extLst>
              </a:tr>
              <a:tr h="365851"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Malawi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29600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706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444258"/>
                  </a:ext>
                </a:extLst>
              </a:tr>
              <a:tr h="365851"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Tanganyika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32900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1470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244554"/>
                  </a:ext>
                </a:extLst>
              </a:tr>
              <a:tr h="365851"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Kivu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2700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480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833660"/>
                  </a:ext>
                </a:extLst>
              </a:tr>
              <a:tr h="365851"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Victoria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68800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80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448711"/>
                  </a:ext>
                </a:extLst>
              </a:tr>
              <a:tr h="365851"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Volta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8502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75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168885"/>
                  </a:ext>
                </a:extLst>
              </a:tr>
              <a:tr h="365851"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Turkana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6750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109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792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279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4938523" cy="1077229"/>
          </a:xfrm>
        </p:spPr>
        <p:txBody>
          <a:bodyPr/>
          <a:lstStyle/>
          <a:p>
            <a:r>
              <a:rPr lang="ro-RO" dirty="0" smtClean="0"/>
              <a:t>În loc de test,</a:t>
            </a:r>
            <a:br>
              <a:rPr lang="ro-RO" dirty="0" smtClean="0"/>
            </a:br>
            <a:r>
              <a:rPr lang="ro-RO" dirty="0" smtClean="0"/>
              <a:t>vă invit la joc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1553233"/>
          </a:xfrm>
        </p:spPr>
        <p:txBody>
          <a:bodyPr/>
          <a:lstStyle/>
          <a:p>
            <a:r>
              <a:rPr lang="en-US" dirty="0"/>
              <a:t>https://wordwall.net/resource/10264317/hidrografia-africii</a:t>
            </a:r>
          </a:p>
        </p:txBody>
      </p:sp>
      <p:sp>
        <p:nvSpPr>
          <p:cNvPr id="4" name="Rectangle 3"/>
          <p:cNvSpPr/>
          <p:nvPr/>
        </p:nvSpPr>
        <p:spPr>
          <a:xfrm>
            <a:off x="3105437" y="3244334"/>
            <a:ext cx="598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https://wordwall.net/resource/10264317/hidrografia-africii</a:t>
            </a:r>
          </a:p>
        </p:txBody>
      </p:sp>
    </p:spTree>
    <p:extLst>
      <p:ext uri="{BB962C8B-B14F-4D97-AF65-F5344CB8AC3E}">
        <p14:creationId xmlns:p14="http://schemas.microsoft.com/office/powerpoint/2010/main" val="2162975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144" y="60436"/>
            <a:ext cx="7958331" cy="1077229"/>
          </a:xfrm>
        </p:spPr>
        <p:txBody>
          <a:bodyPr/>
          <a:lstStyle/>
          <a:p>
            <a:r>
              <a:rPr lang="ro-RO" dirty="0" smtClean="0"/>
              <a:t>Bibliografie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526" y="1137665"/>
            <a:ext cx="9629613" cy="39978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o-RO" sz="1200" dirty="0"/>
              <a:t>Manual de Geografie clasa a VII-a, editura Art Klett, 2019</a:t>
            </a: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1200" dirty="0"/>
              <a:t>Eugen </a:t>
            </a:r>
            <a:r>
              <a:rPr lang="en-US" sz="1200" dirty="0" err="1"/>
              <a:t>Rusu</a:t>
            </a:r>
            <a:r>
              <a:rPr lang="en-US" sz="1200" dirty="0"/>
              <a:t>, </a:t>
            </a:r>
            <a:r>
              <a:rPr lang="en-US" sz="1200" dirty="0" err="1"/>
              <a:t>Geografia</a:t>
            </a:r>
            <a:r>
              <a:rPr lang="en-US" sz="1200" dirty="0"/>
              <a:t> </a:t>
            </a:r>
            <a:r>
              <a:rPr lang="en-US" sz="1200" dirty="0" err="1"/>
              <a:t>continentelor</a:t>
            </a:r>
            <a:r>
              <a:rPr lang="en-US" sz="1200" dirty="0"/>
              <a:t> AFRICA, EDP, R.A, 2007</a:t>
            </a:r>
          </a:p>
          <a:p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evenimentulistoric.ro/barajul-de-la-aswan-mandria-egiptului-e-sarbatorit-pe-21-iulie.html</a:t>
            </a:r>
            <a:endParaRPr lang="ro-RO" sz="1200" dirty="0" smtClean="0"/>
          </a:p>
          <a:p>
            <a:r>
              <a:rPr lang="en-US" sz="1200" dirty="0"/>
              <a:t>https://</a:t>
            </a:r>
            <a:r>
              <a:rPr lang="en-US" sz="1200" dirty="0" smtClean="0"/>
              <a:t>www.google.ro/search?q=FLUVIUL+CONGO&amp;tbm=isch&amp;ved=2ahUKEwiErtv5udjuAhXJOuwKHbKRAOYQ2-cCegQIABAA&amp;oq=FLUVIUL+CONGO&amp;gs_lcp=CgNpbWcQAzICCAAyAggAMgQIABAYMgQIABAYMgQIABAYMgQIABAYOgQIIxAnOgUIABCxAzoICAAQsQMQgwE6BggAEAgQHlCV_RBY3pIRYKaVEWgAcAB4AIAB3ASIAagVkgELMC45LjIuMC4xLjGYAQCgAQGqAQtnd3Mtd2l6LWltZ8ABAQ&amp;sclient=img&amp;ei=DDggYIT4Bsn1sAeyo4KwDg&amp;bih=600&amp;biw=1366#imgrc=XqVyUk7fYXECWM&amp;imgdii=6U8lct_yBUkXhM</a:t>
            </a:r>
            <a:endParaRPr lang="ro-RO" sz="1200" dirty="0" smtClean="0"/>
          </a:p>
          <a:p>
            <a:r>
              <a:rPr lang="en-US" sz="1200" dirty="0"/>
              <a:t>https://www.google.ro/search?q=zambezi+river&amp;tbm=isch&amp;ved=2ahUKEwjc1oGBu9juAhWDweAKHUggDooQ2-cCegQIABAA&amp;oq=ZAMBE&amp;gs_lcp=CgNpbWcQARgAMgQIIxAnMgIIADICCAAyAggAMgIIADICCAAyAggAMgIIADICCAAyAggAOgUIABCxAzoICAAQsQMQgwE6CggAELEDEIMBEEM6BAgAEEM6BwgjEOoCECc6BAgAEBNQ0bIDWJfYA2DQ7ANoCXAAeACAAcwBiAHIB5IBBTAuNy4xmAEAoAEBqgELZ3dzLXdpei1pbWewAQrAAQE&amp;sclient=img&amp;ei=JzkgYJynNIODgwfIwLjQCA&amp;bih=600&amp;biw=1366#imgrc=Mhy0EVX-zs0cPM&amp;imgdii=r0bYxhwHhJHuFM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8720" y="4976949"/>
            <a:ext cx="10202091" cy="1881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o-RO" dirty="0">
                <a:solidFill>
                  <a:schemeClr val="bg1"/>
                </a:solidFill>
              </a:rPr>
              <a:t>Acest material conține imagini disponibile pe internet, preluate fără drept de autor  fiind destinat exclusiv procesului didactic</a:t>
            </a:r>
            <a:r>
              <a:rPr lang="ro-RO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lvl="0" algn="ctr"/>
            <a:endParaRPr lang="en-US" dirty="0" smtClean="0">
              <a:solidFill>
                <a:schemeClr val="bg1"/>
              </a:solidFill>
            </a:endParaRPr>
          </a:p>
          <a:p>
            <a:pPr lvl="0" algn="ctr"/>
            <a:r>
              <a:rPr lang="en-US" dirty="0" err="1" smtClean="0">
                <a:solidFill>
                  <a:schemeClr val="bg1"/>
                </a:solidFill>
              </a:rPr>
              <a:t>Februarie</a:t>
            </a:r>
            <a:r>
              <a:rPr lang="en-US" dirty="0" smtClean="0">
                <a:solidFill>
                  <a:schemeClr val="bg1"/>
                </a:solidFill>
              </a:rPr>
              <a:t> 2021</a:t>
            </a:r>
            <a:endParaRPr lang="ro-RO" dirty="0" smtClean="0">
              <a:solidFill>
                <a:schemeClr val="bg1"/>
              </a:solidFill>
            </a:endParaRPr>
          </a:p>
          <a:p>
            <a:pPr lvl="0" algn="r"/>
            <a:r>
              <a:rPr lang="ro-RO" dirty="0" smtClean="0">
                <a:solidFill>
                  <a:schemeClr val="bg1"/>
                </a:solidFill>
              </a:rPr>
              <a:t>Lavinia Bundik</a:t>
            </a:r>
          </a:p>
          <a:p>
            <a:pPr lvl="0" algn="r"/>
            <a:r>
              <a:rPr lang="ro-RO" dirty="0" smtClean="0">
                <a:solidFill>
                  <a:schemeClr val="bg1"/>
                </a:solidFill>
              </a:rPr>
              <a:t>Liceul Național de Informatică Arad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ounded Rectangle 3"/>
          <p:cNvSpPr/>
          <p:nvPr/>
        </p:nvSpPr>
        <p:spPr>
          <a:xfrm>
            <a:off x="962041" y="923330"/>
            <a:ext cx="11229959" cy="2481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 smtClean="0">
                <a:solidFill>
                  <a:srgbClr val="7030A0"/>
                </a:solidFill>
              </a:rPr>
              <a:t>Caracteristici generale</a:t>
            </a:r>
          </a:p>
          <a:p>
            <a:pPr algn="just"/>
            <a:r>
              <a:rPr lang="ro-RO" sz="2000" dirty="0" smtClean="0">
                <a:solidFill>
                  <a:schemeClr val="tx1"/>
                </a:solidFill>
              </a:rPr>
              <a:t>Este un continent al contrastelor: are mari sisteme fluviale (Nil, Congo) dar și suprafețe întinse </a:t>
            </a:r>
            <a:r>
              <a:rPr lang="ro-RO" sz="2000" i="1" dirty="0" smtClean="0">
                <a:solidFill>
                  <a:srgbClr val="7030A0"/>
                </a:solidFill>
              </a:rPr>
              <a:t>areice</a:t>
            </a:r>
            <a:r>
              <a:rPr lang="ro-RO" sz="2000" dirty="0" smtClean="0">
                <a:solidFill>
                  <a:schemeClr val="tx1"/>
                </a:solidFill>
              </a:rPr>
              <a:t> , cu văi seci numite </a:t>
            </a:r>
            <a:r>
              <a:rPr lang="ro-RO" sz="2000" i="1" dirty="0" smtClean="0">
                <a:solidFill>
                  <a:srgbClr val="7030A0"/>
                </a:solidFill>
              </a:rPr>
              <a:t>ueduri</a:t>
            </a:r>
            <a:r>
              <a:rPr lang="ro-RO" sz="2000" dirty="0" smtClean="0">
                <a:solidFill>
                  <a:schemeClr val="tx1"/>
                </a:solidFill>
              </a:rPr>
              <a:t> (ex. Dra</a:t>
            </a:r>
            <a:r>
              <a:rPr lang="en-US" sz="2000" dirty="0" smtClean="0">
                <a:solidFill>
                  <a:schemeClr val="tx1"/>
                </a:solidFill>
              </a:rPr>
              <a:t>’a</a:t>
            </a:r>
            <a:r>
              <a:rPr lang="ro-RO" sz="2000" dirty="0" smtClean="0">
                <a:solidFill>
                  <a:schemeClr val="tx1"/>
                </a:solidFill>
              </a:rPr>
              <a:t> este cel mai mare ued al Saharei) sau regiuni </a:t>
            </a:r>
            <a:r>
              <a:rPr lang="ro-RO" sz="2000" i="1" dirty="0" smtClean="0">
                <a:solidFill>
                  <a:srgbClr val="7030A0"/>
                </a:solidFill>
              </a:rPr>
              <a:t>endoreice</a:t>
            </a:r>
            <a:r>
              <a:rPr lang="ro-RO" sz="2000" dirty="0" smtClean="0">
                <a:solidFill>
                  <a:schemeClr val="tx1"/>
                </a:solidFill>
              </a:rPr>
              <a:t>  (ex. în Kalahari, Marele Rift Est-African, Ciad)</a:t>
            </a:r>
          </a:p>
          <a:p>
            <a:pPr algn="just"/>
            <a:r>
              <a:rPr lang="ro-RO" sz="2000" dirty="0" smtClean="0">
                <a:solidFill>
                  <a:schemeClr val="tx1"/>
                </a:solidFill>
              </a:rPr>
              <a:t>Lacurile reprezintă un volum mare de apă dulce dar sunt răspândite neuniform.</a:t>
            </a:r>
          </a:p>
          <a:p>
            <a:pPr algn="just"/>
            <a:r>
              <a:rPr lang="ro-RO" sz="2000" dirty="0" smtClean="0">
                <a:solidFill>
                  <a:schemeClr val="tx1"/>
                </a:solidFill>
              </a:rPr>
              <a:t>Africa dispune de acumulări de ape subterane, cele freatice ajută la formarea </a:t>
            </a:r>
            <a:r>
              <a:rPr lang="ro-RO" sz="2000" i="1" dirty="0" smtClean="0">
                <a:solidFill>
                  <a:srgbClr val="7030A0"/>
                </a:solidFill>
              </a:rPr>
              <a:t>oazelor </a:t>
            </a:r>
            <a:r>
              <a:rPr lang="ro-RO" sz="2000" i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o-RO" sz="2000" i="1" dirty="0" smtClean="0">
                <a:solidFill>
                  <a:schemeClr val="tx1"/>
                </a:solidFill>
              </a:rPr>
              <a:t>În afară de ape curgătoare, lacuri, ape subterane unde credeți că mai există apă pe continentul African?</a:t>
            </a:r>
            <a:endParaRPr lang="en-US" sz="2000" i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9734" y="0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o-RO" sz="5400" b="1" cap="none" spc="0" dirty="0" smtClean="0">
                <a:ln/>
                <a:solidFill>
                  <a:schemeClr val="accent3"/>
                </a:solidFill>
                <a:effectLst/>
              </a:rPr>
              <a:t>Hidrografia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62041" y="4101737"/>
            <a:ext cx="5943809" cy="275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 smtClean="0">
                <a:solidFill>
                  <a:srgbClr val="7030A0"/>
                </a:solidFill>
              </a:rPr>
              <a:t>Superlative</a:t>
            </a:r>
          </a:p>
          <a:p>
            <a:r>
              <a:rPr lang="ro-RO" sz="2000" dirty="0" smtClean="0">
                <a:solidFill>
                  <a:schemeClr val="tx1"/>
                </a:solidFill>
              </a:rPr>
              <a:t>Cele mai lungi fluvii ca lungime sunt: 1.__________; 2.____________; 3._______</a:t>
            </a:r>
          </a:p>
          <a:p>
            <a:r>
              <a:rPr lang="ro-RO" sz="2000" dirty="0" smtClean="0">
                <a:solidFill>
                  <a:schemeClr val="tx1"/>
                </a:solidFill>
              </a:rPr>
              <a:t>Fluviul cu cel mai are debit este Zambezi</a:t>
            </a:r>
          </a:p>
          <a:p>
            <a:r>
              <a:rPr lang="ro-RO" sz="2000" dirty="0" smtClean="0">
                <a:solidFill>
                  <a:schemeClr val="tx1"/>
                </a:solidFill>
              </a:rPr>
              <a:t>Lacul Tanganyika- este cel mai vechi lac african, al doilea ca adâncime pe glob.</a:t>
            </a:r>
          </a:p>
          <a:p>
            <a:r>
              <a:rPr lang="ro-RO" sz="2000" dirty="0" smtClean="0">
                <a:solidFill>
                  <a:schemeClr val="tx1"/>
                </a:solidFill>
              </a:rPr>
              <a:t>Lacul Victoria este cel mai întins din Africa.</a:t>
            </a:r>
          </a:p>
          <a:p>
            <a:r>
              <a:rPr lang="ro-RO" sz="2000" dirty="0" smtClean="0">
                <a:solidFill>
                  <a:schemeClr val="tx1"/>
                </a:solidFill>
              </a:rPr>
              <a:t>Cascada Tugela are 948m și este a 2a din lume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032757"/>
              </p:ext>
            </p:extLst>
          </p:nvPr>
        </p:nvGraphicFramePr>
        <p:xfrm>
          <a:off x="6949437" y="3513656"/>
          <a:ext cx="5240430" cy="3226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792">
                  <a:extLst>
                    <a:ext uri="{9D8B030D-6E8A-4147-A177-3AD203B41FA5}">
                      <a16:colId xmlns:a16="http://schemas.microsoft.com/office/drawing/2014/main" val="1538252631"/>
                    </a:ext>
                  </a:extLst>
                </a:gridCol>
                <a:gridCol w="1229200">
                  <a:extLst>
                    <a:ext uri="{9D8B030D-6E8A-4147-A177-3AD203B41FA5}">
                      <a16:colId xmlns:a16="http://schemas.microsoft.com/office/drawing/2014/main" val="4097599086"/>
                    </a:ext>
                  </a:extLst>
                </a:gridCol>
                <a:gridCol w="1291268">
                  <a:extLst>
                    <a:ext uri="{9D8B030D-6E8A-4147-A177-3AD203B41FA5}">
                      <a16:colId xmlns:a16="http://schemas.microsoft.com/office/drawing/2014/main" val="999405604"/>
                    </a:ext>
                  </a:extLst>
                </a:gridCol>
                <a:gridCol w="2081170">
                  <a:extLst>
                    <a:ext uri="{9D8B030D-6E8A-4147-A177-3AD203B41FA5}">
                      <a16:colId xmlns:a16="http://schemas.microsoft.com/office/drawing/2014/main" val="3489534714"/>
                    </a:ext>
                  </a:extLst>
                </a:gridCol>
              </a:tblGrid>
              <a:tr h="588564"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Nr.crt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Fluviul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Lungimea -km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Bazin hidrografic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89530"/>
                  </a:ext>
                </a:extLst>
              </a:tr>
              <a:tr h="376888">
                <a:tc>
                  <a:txBody>
                    <a:bodyPr/>
                    <a:lstStyle/>
                    <a:p>
                      <a:r>
                        <a:rPr lang="ro-R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Congo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4700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3699100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479465"/>
                  </a:ext>
                </a:extLst>
              </a:tr>
              <a:tr h="376888">
                <a:tc>
                  <a:txBody>
                    <a:bodyPr/>
                    <a:lstStyle/>
                    <a:p>
                      <a:r>
                        <a:rPr lang="ro-RO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Niger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4200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2113350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128360"/>
                  </a:ext>
                </a:extLst>
              </a:tr>
              <a:tr h="376888">
                <a:tc>
                  <a:txBody>
                    <a:bodyPr/>
                    <a:lstStyle/>
                    <a:p>
                      <a:r>
                        <a:rPr lang="ro-RO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Zambezi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2650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1400000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41585"/>
                  </a:ext>
                </a:extLst>
              </a:tr>
              <a:tr h="376888">
                <a:tc>
                  <a:txBody>
                    <a:bodyPr/>
                    <a:lstStyle/>
                    <a:p>
                      <a:r>
                        <a:rPr lang="ro-RO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Orange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2300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850000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56838"/>
                  </a:ext>
                </a:extLst>
              </a:tr>
              <a:tr h="376888">
                <a:tc>
                  <a:txBody>
                    <a:bodyPr/>
                    <a:lstStyle/>
                    <a:p>
                      <a:r>
                        <a:rPr lang="ro-RO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Okavango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725000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979846"/>
                  </a:ext>
                </a:extLst>
              </a:tr>
              <a:tr h="376888">
                <a:tc>
                  <a:txBody>
                    <a:bodyPr/>
                    <a:lstStyle/>
                    <a:p>
                      <a:r>
                        <a:rPr lang="ro-RO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6671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3038100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939966"/>
                  </a:ext>
                </a:extLst>
              </a:tr>
              <a:tr h="376888">
                <a:tc>
                  <a:txBody>
                    <a:bodyPr/>
                    <a:lstStyle/>
                    <a:p>
                      <a:r>
                        <a:rPr lang="ro-RO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Senegal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1800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490000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771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924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Lacul Tanganyika | Minunile Naturale ale Planet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62" y="1652452"/>
            <a:ext cx="7038771" cy="4103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el puţin 13 morţi în urma ciocnirii, pe lacul Tanganyika, a două nave  (Tanzania) - Stiri pe surse - Cele mai noi sti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663" y="4016346"/>
            <a:ext cx="3947205" cy="279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5941208" y="140426"/>
            <a:ext cx="5852160" cy="12148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 smtClean="0">
                <a:solidFill>
                  <a:srgbClr val="7030A0"/>
                </a:solidFill>
              </a:rPr>
              <a:t>Laul Tanganyika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02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99" y="0"/>
            <a:ext cx="4993481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0" y="1305018"/>
            <a:ext cx="5977765" cy="1828800"/>
          </a:xfrm>
          <a:prstGeom prst="wedgeRoundRectCallout">
            <a:avLst>
              <a:gd name="adj1" fmla="val 50701"/>
              <a:gd name="adj2" fmla="val 767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solidFill>
                  <a:schemeClr val="tx1"/>
                </a:solidFill>
              </a:rPr>
              <a:t>Identificați:</a:t>
            </a:r>
          </a:p>
          <a:p>
            <a:pPr algn="ctr"/>
            <a:r>
              <a:rPr lang="ro-RO" sz="2000" dirty="0" smtClean="0">
                <a:solidFill>
                  <a:schemeClr val="tx1"/>
                </a:solidFill>
              </a:rPr>
              <a:t>Două fluvii care se varsă în Oceanul Indian sunt</a:t>
            </a:r>
            <a:r>
              <a:rPr lang="ro-RO" sz="20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o-RO" sz="2000" dirty="0" smtClean="0">
                <a:solidFill>
                  <a:schemeClr val="tx1"/>
                </a:solidFill>
              </a:rPr>
              <a:t>..........................................</a:t>
            </a:r>
            <a:r>
              <a:rPr lang="ro-RO" sz="2000" dirty="0" smtClean="0">
                <a:solidFill>
                  <a:schemeClr val="tx1"/>
                </a:solidFill>
              </a:rPr>
              <a:t>..</a:t>
            </a:r>
            <a:endParaRPr lang="ro-RO" sz="2000" dirty="0" smtClean="0">
              <a:solidFill>
                <a:schemeClr val="tx1"/>
              </a:solidFill>
            </a:endParaRPr>
          </a:p>
          <a:p>
            <a:pPr algn="ctr"/>
            <a:endParaRPr lang="ro-RO" sz="2000" dirty="0">
              <a:solidFill>
                <a:schemeClr val="tx1"/>
              </a:solidFill>
            </a:endParaRPr>
          </a:p>
          <a:p>
            <a:pPr algn="ctr"/>
            <a:r>
              <a:rPr lang="ro-RO" sz="2000" dirty="0" smtClean="0">
                <a:solidFill>
                  <a:schemeClr val="tx1"/>
                </a:solidFill>
              </a:rPr>
              <a:t>Două fluvii care se varsă în Oc. Atlantic sunt</a:t>
            </a:r>
            <a:r>
              <a:rPr lang="ro-RO" sz="20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o-RO" sz="2000" dirty="0" smtClean="0">
                <a:solidFill>
                  <a:schemeClr val="tx1"/>
                </a:solidFill>
              </a:rPr>
              <a:t>........................................................</a:t>
            </a:r>
            <a:r>
              <a:rPr lang="ro-RO" sz="2000" dirty="0" smtClean="0">
                <a:solidFill>
                  <a:schemeClr val="tx1"/>
                </a:solidFill>
              </a:rPr>
              <a:t>.......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7761" y="91440"/>
            <a:ext cx="48301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o-RO" sz="4400" b="1" cap="none" spc="0" dirty="0" smtClean="0">
                <a:ln/>
                <a:solidFill>
                  <a:schemeClr val="accent3"/>
                </a:solidFill>
                <a:effectLst/>
              </a:rPr>
              <a:t>Principalele fluvii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6552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45" y="0"/>
            <a:ext cx="499348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7761" y="91440"/>
            <a:ext cx="48301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o-RO" sz="4400" b="1" cap="none" spc="0" dirty="0" smtClean="0">
                <a:ln/>
                <a:solidFill>
                  <a:schemeClr val="accent3"/>
                </a:solidFill>
                <a:effectLst/>
              </a:rPr>
              <a:t>Principalele fluvii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56538" y="3067050"/>
            <a:ext cx="2238523" cy="797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8" idx="3"/>
          </p:cNvCxnSpPr>
          <p:nvPr/>
        </p:nvCxnSpPr>
        <p:spPr>
          <a:xfrm flipV="1">
            <a:off x="2803618" y="2275114"/>
            <a:ext cx="878191" cy="1752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803618" y="2807292"/>
            <a:ext cx="1825375" cy="448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020326" y="2225040"/>
            <a:ext cx="1783292" cy="450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rgbClr val="7030A0"/>
                </a:solidFill>
              </a:rPr>
              <a:t>SENEGAL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39509" y="3852361"/>
            <a:ext cx="1783292" cy="450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rgbClr val="7030A0"/>
                </a:solidFill>
              </a:rPr>
              <a:t>NIGER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68255" y="3091273"/>
            <a:ext cx="1783292" cy="450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rgbClr val="7030A0"/>
                </a:solidFill>
              </a:rPr>
              <a:t>VOLTA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7143839" y="4676503"/>
            <a:ext cx="1891714" cy="1959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9118430" y="4219754"/>
            <a:ext cx="1783292" cy="450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rgbClr val="7030A0"/>
                </a:solidFill>
              </a:rPr>
              <a:t>ZAMBEZI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671247" y="4974006"/>
            <a:ext cx="1783292" cy="450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rgbClr val="7030A0"/>
                </a:solidFill>
              </a:rPr>
              <a:t>LIMPOPO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962121" y="5199340"/>
            <a:ext cx="1630308" cy="1377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1323657" y="5768147"/>
            <a:ext cx="1783292" cy="450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rgbClr val="7030A0"/>
                </a:solidFill>
              </a:rPr>
              <a:t>ORANGE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129238" y="5675755"/>
            <a:ext cx="2708691" cy="3177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430481" y="4647112"/>
            <a:ext cx="1783292" cy="450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rgbClr val="7030A0"/>
                </a:solidFill>
              </a:rPr>
              <a:t>CONGO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242713" y="3937177"/>
            <a:ext cx="2386144" cy="9657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962011" y="1328058"/>
            <a:ext cx="1891714" cy="1959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862720" y="1073333"/>
            <a:ext cx="1783292" cy="450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rgbClr val="7030A0"/>
                </a:solidFill>
              </a:rPr>
              <a:t>NILUL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51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ounded Rectangle 2"/>
          <p:cNvSpPr/>
          <p:nvPr/>
        </p:nvSpPr>
        <p:spPr>
          <a:xfrm>
            <a:off x="7236823" y="117566"/>
            <a:ext cx="4846321" cy="6740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32724" y="558838"/>
            <a:ext cx="4846322" cy="629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lung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fluviu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din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lume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curge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nord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</a:t>
            </a:r>
            <a:r>
              <a:rPr lang="ro-RO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izvorăș</a:t>
            </a:r>
            <a:r>
              <a:rPr kumimoji="0" lang="ro-RO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din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ținutul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muntos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Africii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SE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și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o-RO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străbate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6.6</a:t>
            </a:r>
            <a:r>
              <a:rPr kumimoji="0" lang="ro-RO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71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km</a:t>
            </a:r>
            <a:r>
              <a:rPr lang="ro-RO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o-RO" alt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până</a:t>
            </a:r>
            <a:endParaRPr kumimoji="0" lang="ro-RO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en-US" alt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n-US" alt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vǎrsare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în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o-RO" alt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n-US" alt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are</a:t>
            </a:r>
            <a:r>
              <a:rPr lang="ro-RO" alt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 Mediterană</a:t>
            </a:r>
            <a:r>
              <a:rPr lang="en-US" alt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o-RO" alt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unde </a:t>
            </a:r>
            <a:r>
              <a:rPr lang="en-US" alt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formeazǎ</a:t>
            </a:r>
            <a:r>
              <a:rPr lang="en-US" alt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o </a:t>
            </a:r>
            <a:r>
              <a:rPr lang="en-US" alt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deltǎ</a:t>
            </a:r>
            <a:r>
              <a:rPr lang="ro-RO" alt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o-RO" alt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crede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</a:t>
            </a:r>
            <a:r>
              <a:rPr kumimoji="0" lang="ro-RO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Nilul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curge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din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Lacul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Victoria,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mare lac al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Africii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o-RO" alt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Străbate </a:t>
            </a:r>
            <a:r>
              <a:rPr lang="en-US" alt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statele</a:t>
            </a:r>
            <a:r>
              <a:rPr lang="en-US" alt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africane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altLang="en-US" sz="20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Sudan, </a:t>
            </a:r>
            <a:r>
              <a:rPr lang="en-US" altLang="en-US" sz="20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Sudanul</a:t>
            </a:r>
            <a:r>
              <a:rPr lang="en-US" altLang="en-US" sz="20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n-US" altLang="en-US" sz="20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Sud</a:t>
            </a:r>
            <a:r>
              <a:rPr lang="en-US" altLang="en-US" sz="20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Burundi, Rwanda, Tanzania, Uganda</a:t>
            </a:r>
            <a:r>
              <a:rPr lang="en-US" altLang="en-US" sz="20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ro-RO" altLang="en-US" sz="20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Etiopia</a:t>
            </a:r>
            <a:r>
              <a:rPr lang="en-US" altLang="en-US" sz="20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și</a:t>
            </a:r>
            <a:r>
              <a:rPr lang="en-US" altLang="en-US" sz="20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Egipt</a:t>
            </a:r>
            <a:r>
              <a:rPr lang="ro-RO" altLang="en-US" sz="20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58419">
              <a:lnSpc>
                <a:spcPct val="100000"/>
              </a:lnSpc>
              <a:spcBef>
                <a:spcPts val="1220"/>
              </a:spcBef>
              <a:tabLst>
                <a:tab pos="401320" algn="l"/>
              </a:tabLst>
            </a:pPr>
            <a:r>
              <a:rPr lang="en-US" sz="2000" dirty="0" err="1" smtClean="0">
                <a:latin typeface="+mj-lt"/>
                <a:cs typeface="Century Gothic"/>
              </a:rPr>
              <a:t>Str</a:t>
            </a:r>
            <a:r>
              <a:rPr lang="ro-RO" sz="2000" dirty="0" smtClean="0">
                <a:latin typeface="+mj-lt"/>
                <a:cs typeface="Century Gothic"/>
              </a:rPr>
              <a:t>ă</a:t>
            </a:r>
            <a:r>
              <a:rPr lang="en-US" sz="2000" dirty="0" smtClean="0">
                <a:latin typeface="+mj-lt"/>
                <a:cs typeface="Century Gothic"/>
              </a:rPr>
              <a:t>bate </a:t>
            </a:r>
            <a:r>
              <a:rPr lang="en-US" sz="2000" dirty="0">
                <a:latin typeface="+mj-lt"/>
                <a:cs typeface="Century Gothic"/>
              </a:rPr>
              <a:t>3 zone de</a:t>
            </a:r>
            <a:r>
              <a:rPr lang="en-US" sz="2000" spc="-75" dirty="0">
                <a:latin typeface="+mj-lt"/>
                <a:cs typeface="Century Gothic"/>
              </a:rPr>
              <a:t> </a:t>
            </a:r>
            <a:r>
              <a:rPr lang="en-US" sz="2000" spc="-5" dirty="0" err="1" smtClean="0">
                <a:latin typeface="+mj-lt"/>
                <a:cs typeface="Century Gothic"/>
              </a:rPr>
              <a:t>clim</a:t>
            </a:r>
            <a:r>
              <a:rPr lang="ro-RO" sz="2000" spc="-5" dirty="0" smtClean="0">
                <a:latin typeface="+mj-lt"/>
                <a:cs typeface="Century Gothic"/>
              </a:rPr>
              <a:t>ă</a:t>
            </a:r>
            <a:r>
              <a:rPr lang="en-US" sz="2000" spc="-5" dirty="0" smtClean="0">
                <a:latin typeface="+mj-lt"/>
                <a:cs typeface="Century Gothic"/>
              </a:rPr>
              <a:t>:</a:t>
            </a:r>
            <a:endParaRPr lang="en-US" sz="2000" dirty="0">
              <a:latin typeface="+mj-lt"/>
              <a:cs typeface="Century Gothic"/>
            </a:endParaRPr>
          </a:p>
          <a:p>
            <a:pPr marL="858520" indent="-342900">
              <a:lnSpc>
                <a:spcPct val="100000"/>
              </a:lnSpc>
              <a:spcBef>
                <a:spcPts val="1005"/>
              </a:spcBef>
              <a:buFont typeface="Wingdings" panose="05000000000000000000" pitchFamily="2" charset="2"/>
              <a:buChar char="ü"/>
            </a:pPr>
            <a:r>
              <a:rPr lang="en-US" sz="2000" i="1" spc="-5" dirty="0" err="1" smtClean="0">
                <a:latin typeface="+mj-lt"/>
                <a:cs typeface="Century Gothic"/>
              </a:rPr>
              <a:t>Ecuatorial</a:t>
            </a:r>
            <a:r>
              <a:rPr lang="ro-RO" sz="2000" i="1" spc="-5" dirty="0" smtClean="0">
                <a:latin typeface="+mj-lt"/>
                <a:cs typeface="Century Gothic"/>
              </a:rPr>
              <a:t>ă</a:t>
            </a:r>
            <a:endParaRPr lang="en-US" sz="2000" dirty="0">
              <a:latin typeface="+mj-lt"/>
              <a:cs typeface="Century Gothic"/>
            </a:endParaRPr>
          </a:p>
          <a:p>
            <a:pPr marL="858520" indent="-342900">
              <a:lnSpc>
                <a:spcPct val="100000"/>
              </a:lnSpc>
              <a:spcBef>
                <a:spcPts val="994"/>
              </a:spcBef>
              <a:buFont typeface="Wingdings" panose="05000000000000000000" pitchFamily="2" charset="2"/>
              <a:buChar char="ü"/>
            </a:pPr>
            <a:r>
              <a:rPr lang="en-US" sz="2000" i="1" spc="-5" dirty="0" err="1" smtClean="0">
                <a:latin typeface="+mj-lt"/>
                <a:cs typeface="Century Gothic"/>
              </a:rPr>
              <a:t>Subecuatorial</a:t>
            </a:r>
            <a:r>
              <a:rPr lang="ro-RO" sz="2000" i="1" spc="-5" dirty="0" smtClean="0">
                <a:latin typeface="+mj-lt"/>
                <a:cs typeface="Century Gothic"/>
              </a:rPr>
              <a:t>ă</a:t>
            </a:r>
            <a:endParaRPr lang="en-US" sz="2000" dirty="0">
              <a:latin typeface="+mj-lt"/>
              <a:cs typeface="Century Gothic"/>
            </a:endParaRPr>
          </a:p>
          <a:p>
            <a:pPr marL="858520" marR="784225" indent="-342900">
              <a:lnSpc>
                <a:spcPct val="100000"/>
              </a:lnSpc>
              <a:spcBef>
                <a:spcPts val="1010"/>
              </a:spcBef>
              <a:buFont typeface="Wingdings" panose="05000000000000000000" pitchFamily="2" charset="2"/>
              <a:buChar char="ü"/>
            </a:pPr>
            <a:r>
              <a:rPr lang="en-US" sz="2000" i="1" spc="-5" dirty="0" smtClean="0">
                <a:latin typeface="+mj-lt"/>
                <a:cs typeface="Century Gothic"/>
              </a:rPr>
              <a:t>De</a:t>
            </a:r>
            <a:r>
              <a:rPr lang="ro-RO" sz="2000" i="1" spc="-5" dirty="0" smtClean="0">
                <a:latin typeface="+mj-lt"/>
                <a:cs typeface="Century Gothic"/>
              </a:rPr>
              <a:t>ș</a:t>
            </a:r>
            <a:r>
              <a:rPr lang="en-US" sz="2000" i="1" spc="-5" dirty="0" err="1" smtClean="0">
                <a:latin typeface="+mj-lt"/>
                <a:cs typeface="Century Gothic"/>
              </a:rPr>
              <a:t>ertic</a:t>
            </a:r>
            <a:r>
              <a:rPr lang="ro-RO" sz="2000" i="1" spc="-5" dirty="0" smtClean="0">
                <a:latin typeface="+mj-lt"/>
                <a:cs typeface="Century Gothic"/>
              </a:rPr>
              <a:t>ă</a:t>
            </a:r>
            <a:r>
              <a:rPr lang="en-US" sz="2000" i="1" spc="-5" dirty="0" smtClean="0">
                <a:latin typeface="+mj-lt"/>
                <a:cs typeface="Century Gothic"/>
              </a:rPr>
              <a:t> </a:t>
            </a:r>
            <a:r>
              <a:rPr lang="en-US" sz="2000" i="1" spc="-5" dirty="0">
                <a:latin typeface="+mj-lt"/>
                <a:cs typeface="Century Gothic"/>
              </a:rPr>
              <a:t>(2500 </a:t>
            </a:r>
            <a:r>
              <a:rPr lang="en-US" sz="2000" i="1" dirty="0">
                <a:latin typeface="+mj-lt"/>
                <a:cs typeface="Century Gothic"/>
              </a:rPr>
              <a:t>km) </a:t>
            </a:r>
            <a:r>
              <a:rPr lang="en-US" sz="2000" i="1" spc="-5" dirty="0" smtClean="0">
                <a:latin typeface="+mj-lt"/>
                <a:cs typeface="Century Gothic"/>
              </a:rPr>
              <a:t>f</a:t>
            </a:r>
            <a:r>
              <a:rPr lang="ro-RO" sz="2000" i="1" spc="-5" dirty="0" smtClean="0">
                <a:latin typeface="+mj-lt"/>
                <a:cs typeface="Century Gothic"/>
              </a:rPr>
              <a:t>ă</a:t>
            </a:r>
            <a:r>
              <a:rPr lang="en-US" sz="2000" i="1" spc="-5" dirty="0" smtClean="0">
                <a:latin typeface="+mj-lt"/>
                <a:cs typeface="Century Gothic"/>
              </a:rPr>
              <a:t>r</a:t>
            </a:r>
            <a:r>
              <a:rPr lang="ro-RO" sz="2000" i="1" spc="-5" dirty="0" smtClean="0">
                <a:latin typeface="+mj-lt"/>
                <a:cs typeface="Century Gothic"/>
              </a:rPr>
              <a:t>ă</a:t>
            </a:r>
            <a:r>
              <a:rPr lang="en-US" sz="2000" i="1" spc="-5" dirty="0" smtClean="0">
                <a:latin typeface="+mj-lt"/>
                <a:cs typeface="Century Gothic"/>
              </a:rPr>
              <a:t> </a:t>
            </a:r>
            <a:r>
              <a:rPr lang="en-US" sz="2000" i="1" dirty="0">
                <a:latin typeface="+mj-lt"/>
                <a:cs typeface="Century Gothic"/>
              </a:rPr>
              <a:t>a  </a:t>
            </a:r>
            <a:r>
              <a:rPr lang="en-US" sz="2000" i="1" spc="-5" dirty="0" err="1">
                <a:latin typeface="+mj-lt"/>
                <a:cs typeface="Century Gothic"/>
              </a:rPr>
              <a:t>primi</a:t>
            </a:r>
            <a:r>
              <a:rPr lang="en-US" sz="2000" i="1" spc="-5" dirty="0">
                <a:latin typeface="+mj-lt"/>
                <a:cs typeface="Century Gothic"/>
              </a:rPr>
              <a:t> </a:t>
            </a:r>
            <a:r>
              <a:rPr lang="en-US" sz="2000" i="1" dirty="0" err="1">
                <a:latin typeface="+mj-lt"/>
                <a:cs typeface="Century Gothic"/>
              </a:rPr>
              <a:t>niciun</a:t>
            </a:r>
            <a:r>
              <a:rPr lang="en-US" sz="2000" i="1" spc="-20" dirty="0">
                <a:latin typeface="+mj-lt"/>
                <a:cs typeface="Century Gothic"/>
              </a:rPr>
              <a:t> </a:t>
            </a:r>
            <a:r>
              <a:rPr lang="en-US" sz="2000" i="1" spc="-5" dirty="0" err="1" smtClean="0">
                <a:latin typeface="+mj-lt"/>
                <a:cs typeface="Century Gothic"/>
              </a:rPr>
              <a:t>afluent</a:t>
            </a:r>
            <a:endParaRPr lang="ro-RO" sz="2000" i="1" spc="-5" dirty="0" smtClean="0">
              <a:latin typeface="+mj-lt"/>
              <a:cs typeface="Century Gothic"/>
            </a:endParaRPr>
          </a:p>
          <a:p>
            <a:pPr marL="802640" marR="784225" indent="-287020">
              <a:lnSpc>
                <a:spcPct val="100000"/>
              </a:lnSpc>
              <a:spcBef>
                <a:spcPts val="1010"/>
              </a:spcBef>
            </a:pPr>
            <a:r>
              <a:rPr lang="ro-RO" sz="2000" i="1" spc="-5" dirty="0" smtClean="0">
                <a:latin typeface="+mj-lt"/>
                <a:cs typeface="Century Gothic"/>
              </a:rPr>
              <a:t>Pe Nil a fost amenajat un lac de acumulare, </a:t>
            </a:r>
            <a:r>
              <a:rPr lang="ro-RO" sz="2000" i="1" spc="-5" dirty="0" smtClean="0">
                <a:latin typeface="+mj-lt"/>
                <a:cs typeface="Century Gothic"/>
              </a:rPr>
              <a:t>Nasser, în spatele barajului Aswan</a:t>
            </a:r>
            <a:endParaRPr lang="en-US" sz="2000" dirty="0">
              <a:latin typeface="+mj-lt"/>
              <a:cs typeface="Century Gothic"/>
            </a:endParaRPr>
          </a:p>
        </p:txBody>
      </p:sp>
      <p:pic>
        <p:nvPicPr>
          <p:cNvPr id="5127" name="Picture 7" descr="Fluviul N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5" y="-9765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Nilul - Cel mai lung fluviu din lu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23" y="2524123"/>
            <a:ext cx="38100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60444" y="338732"/>
            <a:ext cx="2223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NILUL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146767" y="3786186"/>
            <a:ext cx="2952204" cy="2472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27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9282" y="60984"/>
            <a:ext cx="2887655" cy="1077229"/>
          </a:xfrm>
        </p:spPr>
        <p:txBody>
          <a:bodyPr/>
          <a:lstStyle/>
          <a:p>
            <a:r>
              <a:rPr lang="ro-RO" dirty="0" smtClean="0"/>
              <a:t>Știați că?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3303" y="1345474"/>
            <a:ext cx="10437222" cy="5512526"/>
          </a:xfr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Zona </a:t>
            </a:r>
            <a:r>
              <a:rPr lang="en-US" dirty="0" err="1">
                <a:solidFill>
                  <a:schemeClr val="bg1"/>
                </a:solidFill>
              </a:rPr>
              <a:t>acum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plină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apele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lacului</a:t>
            </a:r>
            <a:r>
              <a:rPr lang="en-US" dirty="0">
                <a:solidFill>
                  <a:schemeClr val="bg1"/>
                </a:solidFill>
              </a:rPr>
              <a:t> Nasser a </a:t>
            </a:r>
            <a:r>
              <a:rPr lang="en-US" dirty="0" err="1">
                <a:solidFill>
                  <a:schemeClr val="bg1"/>
                </a:solidFill>
              </a:rPr>
              <a:t>făcut</a:t>
            </a:r>
            <a:r>
              <a:rPr lang="en-US" dirty="0">
                <a:solidFill>
                  <a:schemeClr val="bg1"/>
                </a:solidFill>
              </a:rPr>
              <a:t> anterior parte din Nubia, patria </a:t>
            </a:r>
            <a:r>
              <a:rPr lang="en-US" dirty="0" err="1">
                <a:solidFill>
                  <a:schemeClr val="bg1"/>
                </a:solidFill>
              </a:rPr>
              <a:t>poporului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nubian</a:t>
            </a:r>
            <a:r>
              <a:rPr lang="en-US" dirty="0">
                <a:solidFill>
                  <a:schemeClr val="bg1"/>
                </a:solidFill>
              </a:rPr>
              <a:t> din Sudan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Egipt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ro-RO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Nubienii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sunt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civilizație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puternică</a:t>
            </a:r>
            <a:r>
              <a:rPr lang="en-US" dirty="0">
                <a:solidFill>
                  <a:schemeClr val="bg1"/>
                </a:solidFill>
              </a:rPr>
              <a:t> de la 7000, care </a:t>
            </a:r>
            <a:r>
              <a:rPr lang="en-US" dirty="0" err="1">
                <a:solidFill>
                  <a:schemeClr val="bg1"/>
                </a:solidFill>
              </a:rPr>
              <a:t>deținea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terenuri</a:t>
            </a:r>
            <a:r>
              <a:rPr lang="en-US" dirty="0">
                <a:solidFill>
                  <a:schemeClr val="bg1"/>
                </a:solidFill>
              </a:rPr>
              <a:t> de-a </a:t>
            </a:r>
            <a:r>
              <a:rPr lang="en-US" dirty="0" err="1">
                <a:solidFill>
                  <a:schemeClr val="bg1"/>
                </a:solidFill>
              </a:rPr>
              <a:t>lungul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Nilului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Nubia, </a:t>
            </a:r>
            <a:r>
              <a:rPr lang="en-US" dirty="0" err="1">
                <a:solidFill>
                  <a:schemeClr val="bg1"/>
                </a:solidFill>
              </a:rPr>
              <a:t>unde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practicau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agricultura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pescuitul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creșterea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vitelor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activități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ro-RO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regiune</a:t>
            </a:r>
            <a:r>
              <a:rPr lang="en-US" dirty="0">
                <a:solidFill>
                  <a:schemeClr val="bg1"/>
                </a:solidFill>
              </a:rPr>
              <a:t> au </a:t>
            </a:r>
            <a:r>
              <a:rPr lang="en-US" dirty="0" err="1">
                <a:solidFill>
                  <a:schemeClr val="bg1"/>
                </a:solidFill>
              </a:rPr>
              <a:t>fost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găzduite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monumente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temple </a:t>
            </a:r>
            <a:r>
              <a:rPr lang="en-US" dirty="0" err="1">
                <a:solidFill>
                  <a:schemeClr val="bg1"/>
                </a:solidFill>
              </a:rPr>
              <a:t>mari</a:t>
            </a:r>
            <a:r>
              <a:rPr lang="en-US" dirty="0">
                <a:solidFill>
                  <a:schemeClr val="bg1"/>
                </a:solidFill>
              </a:rPr>
              <a:t> care </a:t>
            </a:r>
            <a:r>
              <a:rPr lang="en-US" dirty="0" err="1">
                <a:solidFill>
                  <a:schemeClr val="bg1"/>
                </a:solidFill>
              </a:rPr>
              <a:t>datează</a:t>
            </a:r>
            <a:r>
              <a:rPr lang="en-US" dirty="0">
                <a:solidFill>
                  <a:schemeClr val="bg1"/>
                </a:solidFill>
              </a:rPr>
              <a:t> din </a:t>
            </a:r>
            <a:r>
              <a:rPr lang="en-US" dirty="0" err="1">
                <a:solidFill>
                  <a:schemeClr val="bg1"/>
                </a:solidFill>
              </a:rPr>
              <a:t>Egiptul</a:t>
            </a:r>
            <a:r>
              <a:rPr lang="en-US" dirty="0">
                <a:solidFill>
                  <a:schemeClr val="bg1"/>
                </a:solidFill>
              </a:rPr>
              <a:t> antic. </a:t>
            </a:r>
            <a:endParaRPr lang="ro-RO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Construc</a:t>
            </a:r>
            <a:r>
              <a:rPr lang="ro-RO" dirty="0" smtClean="0">
                <a:solidFill>
                  <a:schemeClr val="bg1"/>
                </a:solidFill>
              </a:rPr>
              <a:t>ț</a:t>
            </a:r>
            <a:r>
              <a:rPr lang="en-US" dirty="0" err="1" smtClean="0">
                <a:solidFill>
                  <a:schemeClr val="bg1"/>
                </a:solidFill>
              </a:rPr>
              <a:t>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barajului</a:t>
            </a:r>
            <a:r>
              <a:rPr lang="en-US" dirty="0">
                <a:solidFill>
                  <a:schemeClr val="bg1"/>
                </a:solidFill>
              </a:rPr>
              <a:t> de la Aswan a </a:t>
            </a:r>
            <a:r>
              <a:rPr lang="en-US" dirty="0" err="1">
                <a:solidFill>
                  <a:schemeClr val="bg1"/>
                </a:solidFill>
              </a:rPr>
              <a:t>inundat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astfel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ro-RO" dirty="0" smtClean="0">
                <a:solidFill>
                  <a:schemeClr val="bg1"/>
                </a:solidFill>
              </a:rPr>
              <a:t>ă</a:t>
            </a:r>
            <a:r>
              <a:rPr lang="en-US" dirty="0" smtClean="0">
                <a:solidFill>
                  <a:schemeClr val="bg1"/>
                </a:solidFill>
              </a:rPr>
              <a:t>r</a:t>
            </a:r>
            <a:r>
              <a:rPr lang="ro-RO" dirty="0" smtClean="0">
                <a:solidFill>
                  <a:schemeClr val="bg1"/>
                </a:solidFill>
              </a:rPr>
              <a:t>ț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din Nubia </a:t>
            </a:r>
            <a:r>
              <a:rPr lang="ro-RO" dirty="0" smtClean="0">
                <a:solidFill>
                  <a:schemeClr val="bg1"/>
                </a:solidFill>
              </a:rPr>
              <a:t>ș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scufundat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ro-RO" dirty="0" smtClean="0">
                <a:solidFill>
                  <a:schemeClr val="bg1"/>
                </a:solidFill>
              </a:rPr>
              <a:t>ă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r>
              <a:rPr lang="ro-RO" dirty="0" smtClean="0">
                <a:solidFill>
                  <a:schemeClr val="bg1"/>
                </a:solidFill>
              </a:rPr>
              <a:t>â</a:t>
            </a:r>
            <a:r>
              <a:rPr lang="en-US" dirty="0" err="1" smtClean="0">
                <a:solidFill>
                  <a:schemeClr val="bg1"/>
                </a:solidFill>
              </a:rPr>
              <a:t>ntul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acestor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oameni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monumente</a:t>
            </a:r>
            <a:r>
              <a:rPr lang="en-US" dirty="0">
                <a:solidFill>
                  <a:schemeClr val="bg1"/>
                </a:solidFill>
              </a:rPr>
              <a:t> de mare </a:t>
            </a:r>
            <a:r>
              <a:rPr lang="en-US" dirty="0" err="1">
                <a:solidFill>
                  <a:schemeClr val="bg1"/>
                </a:solidFill>
              </a:rPr>
              <a:t>importanta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istorica</a:t>
            </a:r>
            <a:r>
              <a:rPr lang="en-US" dirty="0">
                <a:solidFill>
                  <a:schemeClr val="bg1"/>
                </a:solidFill>
              </a:rPr>
              <a:t> sub </a:t>
            </a:r>
            <a:r>
              <a:rPr lang="en-US" dirty="0" err="1">
                <a:solidFill>
                  <a:schemeClr val="bg1"/>
                </a:solidFill>
              </a:rPr>
              <a:t>noul</a:t>
            </a:r>
            <a:r>
              <a:rPr lang="en-US" dirty="0">
                <a:solidFill>
                  <a:schemeClr val="bg1"/>
                </a:solidFill>
              </a:rPr>
              <a:t> lac </a:t>
            </a:r>
            <a:r>
              <a:rPr lang="en-US" dirty="0" err="1">
                <a:solidFill>
                  <a:schemeClr val="bg1"/>
                </a:solidFill>
              </a:rPr>
              <a:t>creat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ro-RO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Mii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 </a:t>
            </a:r>
            <a:r>
              <a:rPr lang="en-US" dirty="0" err="1">
                <a:solidFill>
                  <a:schemeClr val="bg1"/>
                </a:solidFill>
              </a:rPr>
              <a:t>familii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nubiană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trebuiau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să</a:t>
            </a:r>
            <a:r>
              <a:rPr lang="en-US" dirty="0">
                <a:solidFill>
                  <a:schemeClr val="bg1"/>
                </a:solidFill>
              </a:rPr>
              <a:t> fie </a:t>
            </a:r>
            <a:r>
              <a:rPr lang="en-US" dirty="0" err="1">
                <a:solidFill>
                  <a:schemeClr val="bg1"/>
                </a:solidFill>
              </a:rPr>
              <a:t>strămutate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iar</a:t>
            </a:r>
            <a:r>
              <a:rPr lang="en-US" dirty="0">
                <a:solidFill>
                  <a:schemeClr val="bg1"/>
                </a:solidFill>
              </a:rPr>
              <a:t> UNESCO a </a:t>
            </a:r>
            <a:r>
              <a:rPr lang="en-US" dirty="0" err="1">
                <a:solidFill>
                  <a:schemeClr val="bg1"/>
                </a:solidFill>
              </a:rPr>
              <a:t>ajutat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inginerii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istoricii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arheologii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să-și</a:t>
            </a:r>
            <a:r>
              <a:rPr lang="en-US" dirty="0">
                <a:solidFill>
                  <a:schemeClr val="bg1"/>
                </a:solidFill>
              </a:rPr>
              <a:t> mute </a:t>
            </a:r>
            <a:r>
              <a:rPr lang="en-US" dirty="0" err="1">
                <a:solidFill>
                  <a:schemeClr val="bg1"/>
                </a:solidFill>
              </a:rPr>
              <a:t>mai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multe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monumente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terenuri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înalte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ro-RO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Templele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Abu Simbel </a:t>
            </a:r>
            <a:r>
              <a:rPr lang="en-US" dirty="0" err="1">
                <a:solidFill>
                  <a:schemeClr val="bg1"/>
                </a:solidFill>
              </a:rPr>
              <a:t>sunt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dintre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exemple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astfel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relocări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Poporul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nubian</a:t>
            </a:r>
            <a:r>
              <a:rPr lang="en-US" dirty="0">
                <a:solidFill>
                  <a:schemeClr val="bg1"/>
                </a:solidFill>
              </a:rPr>
              <a:t> din </a:t>
            </a:r>
            <a:r>
              <a:rPr lang="en-US" dirty="0" err="1">
                <a:solidFill>
                  <a:schemeClr val="bg1"/>
                </a:solidFill>
              </a:rPr>
              <a:t>Egipt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încă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plânge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deplasare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deoarece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mulți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dintre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forțați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trăiască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departe</a:t>
            </a:r>
            <a:r>
              <a:rPr lang="en-US" dirty="0">
                <a:solidFill>
                  <a:schemeClr val="bg1"/>
                </a:solidFill>
              </a:rPr>
              <a:t> de Nil, care anterior a </a:t>
            </a:r>
            <a:r>
              <a:rPr lang="en-US" dirty="0" err="1">
                <a:solidFill>
                  <a:schemeClr val="bg1"/>
                </a:solidFill>
              </a:rPr>
              <a:t>servit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drept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linia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salvare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acestor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oameni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3" y="1"/>
            <a:ext cx="2714897" cy="141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901" y="1182189"/>
            <a:ext cx="5007429" cy="375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464942" y="200076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CONGO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15220" y="875212"/>
            <a:ext cx="5225143" cy="1397725"/>
          </a:xfrm>
          <a:prstGeom prst="wedgeRoundRectCallout">
            <a:avLst>
              <a:gd name="adj1" fmla="val 49417"/>
              <a:gd name="adj2" fmla="val 877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rgbClr val="002060"/>
                </a:solidFill>
              </a:rPr>
              <a:t>Este </a:t>
            </a:r>
            <a:r>
              <a:rPr lang="en-US" sz="2400" dirty="0" smtClean="0">
                <a:solidFill>
                  <a:srgbClr val="002060"/>
                </a:solidFill>
              </a:rPr>
              <a:t>al </a:t>
            </a:r>
            <a:r>
              <a:rPr lang="en-US" sz="2400" dirty="0" err="1">
                <a:solidFill>
                  <a:srgbClr val="002060"/>
                </a:solidFill>
              </a:rPr>
              <a:t>doilea</a:t>
            </a:r>
            <a:r>
              <a:rPr lang="en-US" sz="2400" dirty="0">
                <a:solidFill>
                  <a:srgbClr val="002060"/>
                </a:solidFill>
              </a:rPr>
              <a:t> </a:t>
            </a:r>
            <a:r>
              <a:rPr lang="en-US" sz="2400" dirty="0" err="1">
                <a:solidFill>
                  <a:srgbClr val="002060"/>
                </a:solidFill>
              </a:rPr>
              <a:t>fluviu</a:t>
            </a:r>
            <a:r>
              <a:rPr lang="en-US" sz="2400" dirty="0">
                <a:solidFill>
                  <a:srgbClr val="002060"/>
                </a:solidFill>
              </a:rPr>
              <a:t> ca </a:t>
            </a:r>
            <a:r>
              <a:rPr lang="en-US" sz="2400" dirty="0" err="1">
                <a:solidFill>
                  <a:srgbClr val="002060"/>
                </a:solidFill>
              </a:rPr>
              <a:t>lungime</a:t>
            </a:r>
            <a:r>
              <a:rPr lang="en-US" sz="2400" dirty="0">
                <a:solidFill>
                  <a:srgbClr val="002060"/>
                </a:solidFill>
              </a:rPr>
              <a:t> din Africa </a:t>
            </a:r>
            <a:r>
              <a:rPr lang="en-US" sz="2400" dirty="0" err="1">
                <a:solidFill>
                  <a:srgbClr val="002060"/>
                </a:solidFill>
              </a:rPr>
              <a:t>și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locul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doi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în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lume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după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debitul</a:t>
            </a:r>
            <a:r>
              <a:rPr lang="en-US" sz="2400" dirty="0">
                <a:solidFill>
                  <a:srgbClr val="002060"/>
                </a:solidFill>
              </a:rPr>
              <a:t> de </a:t>
            </a:r>
            <a:r>
              <a:rPr lang="en-US" sz="2400" dirty="0" err="1">
                <a:solidFill>
                  <a:srgbClr val="002060"/>
                </a:solidFill>
              </a:rPr>
              <a:t>apă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9220" name="Picture 4" descr="The Congo Ri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12" y="2631146"/>
            <a:ext cx="3947517" cy="434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98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The Zambezi River … lifeblood – Savanna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01" y="1902163"/>
            <a:ext cx="6805296" cy="4529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Cloud Callout 1"/>
          <p:cNvSpPr/>
          <p:nvPr/>
        </p:nvSpPr>
        <p:spPr>
          <a:xfrm>
            <a:off x="5603966" y="235131"/>
            <a:ext cx="6270171" cy="12409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FLUVIUL ZAMBEZI ȘI CASCADA VICTORIA</a:t>
            </a:r>
            <a:endParaRPr lang="en-US" sz="2400" b="1" dirty="0">
              <a:solidFill>
                <a:srgbClr val="7030A0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2" name="Picture 4" descr="Zambezi River - Simple English Wikipedia, the free encyclo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8" y="21248"/>
            <a:ext cx="5498658" cy="2909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nip Diagonal Corner Rectangle 2"/>
          <p:cNvSpPr/>
          <p:nvPr/>
        </p:nvSpPr>
        <p:spPr>
          <a:xfrm>
            <a:off x="1064668" y="5025176"/>
            <a:ext cx="5029200" cy="161979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rgbClr val="7030A0"/>
                </a:solidFill>
              </a:rPr>
              <a:t>Cascada are 122m înălțime și 1800m lățime.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02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5A3BA9-6D02-4532-AB7C-88A97C6EE2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38766F-4A4C-4A97-A586-D473DB73896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09D4EA3-187B-4130-8E4D-A4F81F9678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 design</Template>
  <TotalTime>0</TotalTime>
  <Words>861</Words>
  <Application>Microsoft Office PowerPoint</Application>
  <PresentationFormat>Widescreen</PresentationFormat>
  <Paragraphs>152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MS Shell Dlg 2</vt:lpstr>
      <vt:lpstr>Times New Roman</vt:lpstr>
      <vt:lpstr>Trebuchet MS</vt:lpstr>
      <vt:lpstr>Wingdings</vt:lpstr>
      <vt:lpstr>Wingdings 3</vt:lpstr>
      <vt:lpstr>Madison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Știați că?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În loc de test, vă invit la joc</vt:lpstr>
      <vt:lpstr>Bibliografie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2021-02-01T12:26:55Z</dcterms:created>
  <dcterms:modified xsi:type="dcterms:W3CDTF">2021-02-07T19:40:08Z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